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36"/>
  </p:notesMasterIdLst>
  <p:handoutMasterIdLst>
    <p:handoutMasterId r:id="rId37"/>
  </p:handoutMasterIdLst>
  <p:sldIdLst>
    <p:sldId id="256" r:id="rId3"/>
    <p:sldId id="372" r:id="rId4"/>
    <p:sldId id="341" r:id="rId5"/>
    <p:sldId id="342" r:id="rId6"/>
    <p:sldId id="360" r:id="rId7"/>
    <p:sldId id="359" r:id="rId8"/>
    <p:sldId id="367" r:id="rId9"/>
    <p:sldId id="351" r:id="rId10"/>
    <p:sldId id="361" r:id="rId11"/>
    <p:sldId id="344" r:id="rId12"/>
    <p:sldId id="345" r:id="rId13"/>
    <p:sldId id="258" r:id="rId14"/>
    <p:sldId id="260" r:id="rId15"/>
    <p:sldId id="324" r:id="rId16"/>
    <p:sldId id="325" r:id="rId17"/>
    <p:sldId id="305" r:id="rId18"/>
    <p:sldId id="369" r:id="rId19"/>
    <p:sldId id="371" r:id="rId20"/>
    <p:sldId id="357" r:id="rId21"/>
    <p:sldId id="358" r:id="rId22"/>
    <p:sldId id="370" r:id="rId23"/>
    <p:sldId id="354" r:id="rId24"/>
    <p:sldId id="355" r:id="rId25"/>
    <p:sldId id="326" r:id="rId26"/>
    <p:sldId id="327" r:id="rId27"/>
    <p:sldId id="328" r:id="rId28"/>
    <p:sldId id="329" r:id="rId29"/>
    <p:sldId id="330" r:id="rId30"/>
    <p:sldId id="362" r:id="rId31"/>
    <p:sldId id="366" r:id="rId32"/>
    <p:sldId id="373" r:id="rId33"/>
    <p:sldId id="374" r:id="rId34"/>
    <p:sldId id="363" r:id="rId3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C9E"/>
    <a:srgbClr val="156635"/>
    <a:srgbClr val="762123"/>
    <a:srgbClr val="EC821C"/>
    <a:srgbClr val="CBF5DC"/>
    <a:srgbClr val="93E9B6"/>
    <a:srgbClr val="F6C798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6" autoAdjust="0"/>
    <p:restoredTop sz="93168" autoAdjust="0"/>
  </p:normalViewPr>
  <p:slideViewPr>
    <p:cSldViewPr>
      <p:cViewPr varScale="1">
        <p:scale>
          <a:sx n="107" d="100"/>
          <a:sy n="107" d="100"/>
        </p:scale>
        <p:origin x="1768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76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handoutMaster" Target="handoutMasters/handoutMaster1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7/2/17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7/2/17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D8F355-C06B-4405-AAE9-17DB85DE084B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90674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B1C3B6-B4B6-46E7-B95C-BDD2CC03BC55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20533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8D460E-418B-49FB-BE26-4EB2E3C6357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16827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D4E8329-FD22-465E-A5ED-8AA5B8D1BABD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64119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FCA5786-0BD5-4493-BF9D-730BC271B2D1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1250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D4E5D6E-F552-495F-8CBE-18037EA727B6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3438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EC821C"/>
              </a:buClr>
              <a:defRPr sz="2800"/>
            </a:lvl1pPr>
            <a:lvl2pPr>
              <a:buClr>
                <a:srgbClr val="EC821C"/>
              </a:buClr>
              <a:defRPr sz="2800"/>
            </a:lvl2pPr>
            <a:lvl3pPr>
              <a:buClr>
                <a:srgbClr val="EC821C"/>
              </a:buClr>
              <a:defRPr sz="2400"/>
            </a:lvl3pPr>
            <a:lvl4pPr>
              <a:buClr>
                <a:srgbClr val="EC821C"/>
              </a:buClr>
              <a:defRPr sz="2000"/>
            </a:lvl4pPr>
            <a:lvl5pPr>
              <a:buClr>
                <a:srgbClr val="EC821C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For charts use this style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76200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7620000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13784-A5A9-4880-90FC-4DAC7DDE0018}" type="datetime1">
              <a:rPr lang="en-US"/>
              <a:pPr>
                <a:defRPr/>
              </a:pPr>
              <a:t>7/2/17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Contract Review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8200" y="5648325"/>
            <a:ext cx="685800" cy="396875"/>
          </a:xfrm>
          <a:prstGeom prst="bracketPair">
            <a:avLst>
              <a:gd name="adj" fmla="val 17949"/>
            </a:avLst>
          </a:prstGeom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E7A58E-CD38-418C-AC69-FF9DC17E29A4}" type="datetimeFigureOut">
              <a:rPr lang="en-US" smtClean="0"/>
              <a:pPr/>
              <a:t>7/2/17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87F028-9A75-443D-B42F-66BD45903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49275" y="1193800"/>
            <a:ext cx="8596313" cy="104775"/>
          </a:xfrm>
          <a:prstGeom prst="rect">
            <a:avLst/>
          </a:prstGeom>
          <a:solidFill>
            <a:srgbClr val="0066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60325" y="6361113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fld id="{695440B4-267D-4908-83EF-02A5FC712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711200" y="6229350"/>
            <a:ext cx="1930400" cy="514350"/>
          </a:xfrm>
          <a:prstGeom prst="rect">
            <a:avLst/>
          </a:prstGeom>
        </p:spPr>
        <p:txBody>
          <a:bodyPr anchor="b"/>
          <a:lstStyle>
            <a:lvl1pPr eaLnBrk="0" hangingPunct="0">
              <a:spcBef>
                <a:spcPct val="50000"/>
              </a:spcBef>
              <a:defRPr sz="1400">
                <a:solidFill>
                  <a:srgbClr val="5E574E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CE087-28C9-460A-A7B1-BE472A0BA1E9}" type="datetimeFigureOut">
              <a:rPr lang="en-US"/>
              <a:pPr>
                <a:defRPr/>
              </a:pPr>
              <a:t>7/2/17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C5387-639B-46AC-A0BD-91C90DE1EF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1" r:id="rId6"/>
    <p:sldLayoutId id="2147483689" r:id="rId7"/>
    <p:sldLayoutId id="2147483691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Relationship Id="rId3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upload.wikimedia.org/wikipedia/commons/7/7b/Dripperwithdrop.gif" TargetMode="External"/><Relationship Id="rId3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676400" y="3429000"/>
            <a:ext cx="6172200" cy="1676400"/>
          </a:xfrm>
        </p:spPr>
        <p:txBody>
          <a:bodyPr/>
          <a:lstStyle/>
          <a:p>
            <a:r>
              <a:rPr lang="en-US" sz="2800" dirty="0" smtClean="0">
                <a:latin typeface="+mn-lt"/>
              </a:rPr>
              <a:t>Regis Chikowo </a:t>
            </a:r>
          </a:p>
          <a:p>
            <a:r>
              <a:rPr lang="en-US" sz="2800" dirty="0" smtClean="0">
                <a:latin typeface="+mn-lt"/>
              </a:rPr>
              <a:t>&amp; </a:t>
            </a:r>
          </a:p>
          <a:p>
            <a:r>
              <a:rPr lang="en-US" sz="2800" dirty="0" smtClean="0">
                <a:latin typeface="+mn-lt"/>
              </a:rPr>
              <a:t>Africa RISING Team</a:t>
            </a:r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219200" y="2057400"/>
            <a:ext cx="7391400" cy="990600"/>
          </a:xfrm>
        </p:spPr>
        <p:txBody>
          <a:bodyPr/>
          <a:lstStyle/>
          <a:p>
            <a:r>
              <a:rPr lang="en-US" sz="3200" smtClean="0"/>
              <a:t>Gliding </a:t>
            </a:r>
            <a:r>
              <a:rPr lang="en-US" sz="3200" dirty="0" smtClean="0"/>
              <a:t>on biological N2-fixation</a:t>
            </a:r>
          </a:p>
          <a:p>
            <a:endParaRPr lang="en-US" sz="3200" dirty="0" smtClean="0"/>
          </a:p>
          <a:p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219200"/>
            <a:ext cx="7667625" cy="576263"/>
          </a:xfrm>
        </p:spPr>
        <p:txBody>
          <a:bodyPr/>
          <a:lstStyle/>
          <a:p>
            <a:r>
              <a:rPr lang="en-US" sz="4000" dirty="0" smtClean="0"/>
              <a:t>Participation and co-learning mode</a:t>
            </a:r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0" y="2057400"/>
            <a:ext cx="91440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4800" y="2057400"/>
            <a:ext cx="864076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 eaLnBrk="0" hangingPunct="0">
              <a:spcBef>
                <a:spcPct val="20000"/>
              </a:spcBef>
              <a:defRPr/>
            </a:pPr>
            <a:r>
              <a:rPr lang="en-GB" sz="3200" dirty="0">
                <a:latin typeface="+mn-lt"/>
                <a:cs typeface="+mn-cs"/>
              </a:rPr>
              <a:t>   A key philosophy of the work ..</a:t>
            </a:r>
          </a:p>
          <a:p>
            <a:pPr marL="742950" lvl="1" indent="-285750" eaLnBrk="0" hangingPunct="0">
              <a:spcBef>
                <a:spcPct val="20000"/>
              </a:spcBef>
              <a:defRPr/>
            </a:pPr>
            <a:r>
              <a:rPr lang="en-GB" sz="3200" dirty="0">
                <a:latin typeface="+mn-lt"/>
                <a:cs typeface="+mn-cs"/>
              </a:rPr>
              <a:t>.....to learn with farmers and refine </a:t>
            </a:r>
            <a:r>
              <a:rPr lang="en-GB" sz="3200" dirty="0">
                <a:solidFill>
                  <a:schemeClr val="accent2"/>
                </a:solidFill>
                <a:latin typeface="+mn-lt"/>
                <a:cs typeface="+mn-cs"/>
              </a:rPr>
              <a:t>technical options</a:t>
            </a:r>
            <a:r>
              <a:rPr lang="en-GB" sz="3200" dirty="0">
                <a:latin typeface="+mn-lt"/>
                <a:cs typeface="+mn-cs"/>
              </a:rPr>
              <a:t> that provide </a:t>
            </a:r>
            <a:r>
              <a:rPr lang="en-GB" sz="3200" dirty="0">
                <a:solidFill>
                  <a:schemeClr val="accent2"/>
                </a:solidFill>
                <a:latin typeface="+mn-lt"/>
                <a:cs typeface="+mn-cs"/>
              </a:rPr>
              <a:t>robust intensification trajectories</a:t>
            </a:r>
            <a:r>
              <a:rPr lang="en-GB" sz="3200" dirty="0">
                <a:latin typeface="+mn-lt"/>
                <a:cs typeface="+mn-cs"/>
              </a:rPr>
              <a:t>, </a:t>
            </a:r>
            <a:r>
              <a:rPr lang="en-GB" sz="3200" dirty="0">
                <a:solidFill>
                  <a:srgbClr val="CC0000"/>
                </a:solidFill>
                <a:latin typeface="+mn-lt"/>
                <a:cs typeface="+mn-cs"/>
              </a:rPr>
              <a:t>best fitting</a:t>
            </a:r>
            <a:r>
              <a:rPr lang="en-GB" sz="3200" dirty="0">
                <a:latin typeface="+mn-lt"/>
                <a:cs typeface="+mn-cs"/>
              </a:rPr>
              <a:t> local framer circumstances in the face of </a:t>
            </a:r>
          </a:p>
          <a:p>
            <a:pPr marL="1200150" lvl="2" indent="-2857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3200" dirty="0">
                <a:latin typeface="+mn-lt"/>
                <a:cs typeface="+mn-cs"/>
              </a:rPr>
              <a:t>a degrading natural resource base</a:t>
            </a:r>
          </a:p>
          <a:p>
            <a:pPr marL="1200150" lvl="2" indent="-2857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3200" dirty="0">
                <a:latin typeface="+mn-lt"/>
                <a:cs typeface="+mn-cs"/>
              </a:rPr>
              <a:t>climate change and variability</a:t>
            </a:r>
            <a:endParaRPr lang="en-US" sz="3600" dirty="0">
              <a:solidFill>
                <a:srgbClr val="CC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0"/>
            <a:ext cx="7667625" cy="576263"/>
          </a:xfrm>
        </p:spPr>
        <p:txBody>
          <a:bodyPr/>
          <a:lstStyle/>
          <a:p>
            <a:r>
              <a:rPr lang="en-US" sz="4000" dirty="0" smtClean="0"/>
              <a:t>Ingredients that lead to success…  </a:t>
            </a:r>
          </a:p>
        </p:txBody>
      </p:sp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0" y="2590800"/>
            <a:ext cx="91440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4800" y="1447800"/>
            <a:ext cx="864076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 eaLnBrk="0" hangingPunct="0">
              <a:spcBef>
                <a:spcPct val="20000"/>
              </a:spcBef>
              <a:defRPr/>
            </a:pPr>
            <a:r>
              <a:rPr lang="en-GB" sz="3200" dirty="0">
                <a:latin typeface="+mn-lt"/>
                <a:cs typeface="+mn-cs"/>
              </a:rPr>
              <a:t>   </a:t>
            </a:r>
            <a:endParaRPr lang="en-US" sz="3600" dirty="0">
              <a:solidFill>
                <a:srgbClr val="CC0000"/>
              </a:solidFill>
              <a:latin typeface="+mn-lt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81000" y="2209800"/>
            <a:ext cx="8459788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GB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800" dirty="0"/>
              <a:t>Integration of local, conventional, and emerging knowledge on </a:t>
            </a:r>
            <a:r>
              <a:rPr lang="en-GB" sz="2800" dirty="0">
                <a:solidFill>
                  <a:srgbClr val="CC0000"/>
                </a:solidFill>
              </a:rPr>
              <a:t>superior agricultural innovations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en-GB" sz="2800" dirty="0">
              <a:solidFill>
                <a:srgbClr val="CC0000"/>
              </a:solidFill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800" dirty="0"/>
              <a:t>promotion or farm level adaptive testing of innovations to address local-level problems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en-GB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800" dirty="0">
                <a:solidFill>
                  <a:srgbClr val="CC0000"/>
                </a:solidFill>
              </a:rPr>
              <a:t>active participation of an alliance</a:t>
            </a:r>
            <a:r>
              <a:rPr lang="en-GB" sz="2800" dirty="0"/>
              <a:t> of researchers, service providers, including extension agencies and farmers</a:t>
            </a:r>
            <a:endParaRPr lang="en-US" sz="2800" dirty="0"/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GB" sz="28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14438"/>
            <a:ext cx="7543800" cy="800100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Labour</a:t>
            </a:r>
            <a:r>
              <a:rPr lang="en-US" dirty="0" smtClean="0"/>
              <a:t> productivity…soil fertility</a:t>
            </a:r>
            <a:endParaRPr lang="en-US" dirty="0"/>
          </a:p>
        </p:txBody>
      </p:sp>
      <p:pic>
        <p:nvPicPr>
          <p:cNvPr id="8195" name="Picture 2" descr="C:\Users\Dr Chikowo\Desktop\Africa RISING\REVIEW preparation materils\Chitedze presentation\photos\IMG_13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3950" y="2209800"/>
            <a:ext cx="6286500" cy="41910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219200"/>
            <a:ext cx="7620000" cy="8001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Legumes to harness N2 to organic form</a:t>
            </a:r>
            <a:endParaRPr lang="en-US" sz="3600" dirty="0"/>
          </a:p>
        </p:txBody>
      </p:sp>
      <p:pic>
        <p:nvPicPr>
          <p:cNvPr id="10243" name="Picture 2" descr="C:\Users\Dr Chikowo\Desktop\Africa RISING\REVIEW preparation materils\Chitedze presentation\photos\IMG_13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3950" y="2209800"/>
            <a:ext cx="6286500" cy="41910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" y="1143000"/>
            <a:ext cx="9137650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785813" y="857250"/>
            <a:ext cx="9140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Narrow" pitchFamily="34" charset="0"/>
              </a:rPr>
              <a:t>Yield-determining factors</a:t>
            </a:r>
          </a:p>
        </p:txBody>
      </p:sp>
      <p:sp>
        <p:nvSpPr>
          <p:cNvPr id="4" name="Oval 3"/>
          <p:cNvSpPr/>
          <p:nvPr/>
        </p:nvSpPr>
        <p:spPr>
          <a:xfrm>
            <a:off x="1714500" y="4000500"/>
            <a:ext cx="2428875" cy="10715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" y="1143000"/>
            <a:ext cx="9137650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785813" y="857250"/>
            <a:ext cx="9140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Narrow" pitchFamily="34" charset="0"/>
              </a:rPr>
              <a:t>Yield-determining factors</a:t>
            </a:r>
          </a:p>
        </p:txBody>
      </p:sp>
      <p:sp>
        <p:nvSpPr>
          <p:cNvPr id="5" name="Oval 4"/>
          <p:cNvSpPr/>
          <p:nvPr/>
        </p:nvSpPr>
        <p:spPr>
          <a:xfrm>
            <a:off x="1928813" y="2714625"/>
            <a:ext cx="2428875" cy="10715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Multiply 5"/>
          <p:cNvSpPr/>
          <p:nvPr/>
        </p:nvSpPr>
        <p:spPr>
          <a:xfrm>
            <a:off x="7072313" y="4357688"/>
            <a:ext cx="1500187" cy="85725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Plus 6"/>
          <p:cNvSpPr/>
          <p:nvPr/>
        </p:nvSpPr>
        <p:spPr>
          <a:xfrm>
            <a:off x="7215188" y="3143250"/>
            <a:ext cx="1214437" cy="71437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676400"/>
            <a:ext cx="7620000" cy="685800"/>
          </a:xfrm>
        </p:spPr>
        <p:txBody>
          <a:bodyPr/>
          <a:lstStyle/>
          <a:p>
            <a:r>
              <a:rPr lang="en-US" sz="3200" b="1" dirty="0" smtClean="0"/>
              <a:t>Responding to different farm/socioeconomic circumstances …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743200"/>
            <a:ext cx="6324600" cy="2971800"/>
          </a:xfrm>
        </p:spPr>
        <p:txBody>
          <a:bodyPr/>
          <a:lstStyle/>
          <a:p>
            <a:r>
              <a:rPr lang="en-US" sz="3200" dirty="0" smtClean="0"/>
              <a:t>Interrogating  circumstances for 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dirty="0" smtClean="0"/>
              <a:t>Intensified mineral fertilizer use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dirty="0" smtClean="0"/>
              <a:t>Rotational systems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dirty="0" smtClean="0"/>
              <a:t>Intercropping systems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dirty="0" smtClean="0"/>
              <a:t>Doubled-up legume systems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295400"/>
            <a:ext cx="7620000" cy="1143000"/>
          </a:xfrm>
        </p:spPr>
        <p:txBody>
          <a:bodyPr/>
          <a:lstStyle/>
          <a:p>
            <a:r>
              <a:rPr lang="en-US" dirty="0" smtClean="0"/>
              <a:t>The legume story….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667000"/>
            <a:ext cx="7620000" cy="1981200"/>
          </a:xfrm>
        </p:spPr>
        <p:txBody>
          <a:bodyPr/>
          <a:lstStyle/>
          <a:p>
            <a:r>
              <a:rPr lang="en-US" sz="3200" dirty="0" smtClean="0"/>
              <a:t>Grown for food-cash</a:t>
            </a:r>
          </a:p>
          <a:p>
            <a:r>
              <a:rPr lang="en-US" sz="3200" dirty="0" smtClean="0"/>
              <a:t>Reinforcing farming systems –an ecological perspective</a:t>
            </a:r>
          </a:p>
          <a:p>
            <a:pPr marL="857250" indent="-742950">
              <a:buNone/>
            </a:pPr>
            <a:r>
              <a:rPr lang="en-US" sz="3200" dirty="0" smtClean="0"/>
              <a:t> </a:t>
            </a:r>
          </a:p>
          <a:p>
            <a:endParaRPr lang="en-US" sz="4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latin typeface="Geneva" charset="0"/>
            </a:endParaRPr>
          </a:p>
        </p:txBody>
      </p:sp>
      <p:sp>
        <p:nvSpPr>
          <p:cNvPr id="542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latin typeface="Geneva" charset="0"/>
            </a:endParaRPr>
          </a:p>
        </p:txBody>
      </p:sp>
      <p:pic>
        <p:nvPicPr>
          <p:cNvPr id="54275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400"/>
            <a:ext cx="9144000" cy="679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258763" y="312738"/>
            <a:ext cx="84737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Some serious biochemistry happening here…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762000"/>
            <a:ext cx="7620000" cy="1143000"/>
          </a:xfrm>
        </p:spPr>
        <p:txBody>
          <a:bodyPr/>
          <a:lstStyle/>
          <a:p>
            <a:r>
              <a:rPr lang="en-US" dirty="0" smtClean="0"/>
              <a:t>Root nodules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0236" y="1690688"/>
            <a:ext cx="5510606" cy="510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4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 rot="19989678">
            <a:off x="457200" y="2438400"/>
            <a:ext cx="8077200" cy="1676400"/>
          </a:xfrm>
        </p:spPr>
        <p:txBody>
          <a:bodyPr/>
          <a:lstStyle/>
          <a:p>
            <a:pPr algn="ctr"/>
            <a:r>
              <a:rPr lang="en-US" sz="3200" dirty="0" smtClean="0">
                <a:latin typeface="+mn-lt"/>
              </a:rPr>
              <a:t>Africa RISING (Research in Sustainable Intensification for the Next Generation)</a:t>
            </a:r>
            <a:endParaRPr lang="en-US" sz="3200" dirty="0">
              <a:latin typeface="+mn-lt"/>
            </a:endParaRP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 rot="19725696">
            <a:off x="2743200" y="4648200"/>
            <a:ext cx="5791200" cy="609600"/>
          </a:xfrm>
          <a:prstGeom prst="rect">
            <a:avLst/>
          </a:prstGeom>
        </p:spPr>
        <p:txBody>
          <a:bodyPr/>
          <a:lstStyle/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12123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Soaring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like eagles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4572000" y="3657600"/>
            <a:ext cx="3962400" cy="27432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1143000"/>
            <a:ext cx="7010400" cy="762000"/>
          </a:xfrm>
        </p:spPr>
        <p:txBody>
          <a:bodyPr/>
          <a:lstStyle/>
          <a:p>
            <a:r>
              <a:rPr lang="en-US" dirty="0" smtClean="0"/>
              <a:t>Biological N2-fixation</a:t>
            </a:r>
            <a:endParaRPr lang="en-US" dirty="0"/>
          </a:p>
        </p:txBody>
      </p:sp>
      <p:pic>
        <p:nvPicPr>
          <p:cNvPr id="1026" name="Picture 2" descr="Image result for cut root nodul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8663" y="2016402"/>
            <a:ext cx="3727644" cy="429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cut root nodu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2169" y="2016403"/>
            <a:ext cx="4000053" cy="368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400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219200"/>
            <a:ext cx="3810000" cy="1143000"/>
          </a:xfrm>
        </p:spPr>
        <p:txBody>
          <a:bodyPr/>
          <a:lstStyle/>
          <a:p>
            <a:r>
              <a:rPr lang="en-US" dirty="0" smtClean="0"/>
              <a:t>G x E x 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7620000" cy="2362200"/>
          </a:xfrm>
        </p:spPr>
        <p:txBody>
          <a:bodyPr/>
          <a:lstStyle/>
          <a:p>
            <a:r>
              <a:rPr lang="en-US" sz="3200" dirty="0" smtClean="0"/>
              <a:t>G = genotype (crop, </a:t>
            </a:r>
            <a:r>
              <a:rPr lang="en-US" sz="3200" dirty="0" err="1" smtClean="0"/>
              <a:t>rhizobia</a:t>
            </a:r>
            <a:r>
              <a:rPr lang="en-US" sz="3200" dirty="0" smtClean="0"/>
              <a:t> strain)</a:t>
            </a:r>
          </a:p>
          <a:p>
            <a:r>
              <a:rPr lang="en-US" sz="3200" dirty="0" smtClean="0"/>
              <a:t> E=environment</a:t>
            </a:r>
          </a:p>
          <a:p>
            <a:r>
              <a:rPr lang="en-US" sz="3200" dirty="0" smtClean="0"/>
              <a:t>M= management (agronomy)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2057400"/>
            <a:ext cx="914400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914400"/>
            <a:ext cx="3124200" cy="685800"/>
          </a:xfrm>
        </p:spPr>
        <p:txBody>
          <a:bodyPr/>
          <a:lstStyle/>
          <a:p>
            <a:r>
              <a:rPr lang="en-US" dirty="0" smtClean="0"/>
              <a:t>Nodulation</a:t>
            </a:r>
            <a:endParaRPr lang="en-US" dirty="0"/>
          </a:p>
        </p:txBody>
      </p:sp>
      <p:pic>
        <p:nvPicPr>
          <p:cNvPr id="1026" name="Picture 2" descr="Image result for nodulation proces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1676400"/>
            <a:ext cx="5853448" cy="494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4714875" y="1690688"/>
            <a:ext cx="685800" cy="9144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900487" y="1336229"/>
            <a:ext cx="1814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Nod D genes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0711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nodulation proces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5853448" cy="494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514600" y="2514600"/>
            <a:ext cx="3767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133600" y="5486400"/>
            <a:ext cx="6954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90800" y="3886200"/>
            <a:ext cx="4732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11" name="Picture 2" descr="Image result for yellowing mai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519" y="938337"/>
            <a:ext cx="2801154" cy="367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3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357313"/>
            <a:ext cx="7391400" cy="838200"/>
          </a:xfrm>
        </p:spPr>
        <p:txBody>
          <a:bodyPr/>
          <a:lstStyle/>
          <a:p>
            <a:pPr>
              <a:defRPr/>
            </a:pPr>
            <a:r>
              <a:rPr lang="en-US" sz="4400" b="1" dirty="0" smtClean="0"/>
              <a:t>When land is too constraining..</a:t>
            </a:r>
            <a:endParaRPr lang="en-US" sz="4400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214312" y="2571751"/>
            <a:ext cx="8624887" cy="24574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dirty="0" smtClean="0"/>
              <a:t>Increasing land productivity is a must</a:t>
            </a:r>
          </a:p>
          <a:p>
            <a:pPr lvl="1">
              <a:buFont typeface="Wingdings" pitchFamily="2" charset="2"/>
              <a:buChar char="ü"/>
            </a:pPr>
            <a:r>
              <a:rPr lang="en-US" sz="3000" dirty="0" smtClean="0"/>
              <a:t>We have to go an extra mile with our innovations</a:t>
            </a:r>
          </a:p>
          <a:p>
            <a:pPr lvl="2">
              <a:buFont typeface="Wingdings" pitchFamily="2" charset="2"/>
              <a:buChar char="Ø"/>
            </a:pPr>
            <a:r>
              <a:rPr lang="en-US" sz="2800" dirty="0" smtClean="0"/>
              <a:t>Beyond the ‘low hanging fruits’ </a:t>
            </a:r>
          </a:p>
          <a:p>
            <a:pPr lvl="2"/>
            <a:endParaRPr lang="en-US" sz="2800" dirty="0" smtClean="0"/>
          </a:p>
          <a:p>
            <a:endParaRPr lang="en-US" sz="2800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371600"/>
            <a:ext cx="8181975" cy="990600"/>
          </a:xfrm>
        </p:spPr>
        <p:txBody>
          <a:bodyPr/>
          <a:lstStyle/>
          <a:p>
            <a:pPr algn="ctr">
              <a:defRPr/>
            </a:pPr>
            <a:r>
              <a:rPr lang="en-US" sz="3200" b="1" dirty="0" smtClean="0"/>
              <a:t>The doubled-up legume technology</a:t>
            </a:r>
            <a:br>
              <a:rPr lang="en-US" sz="3200" b="1" dirty="0" smtClean="0"/>
            </a:b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Intercropping two grain legumes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667000"/>
            <a:ext cx="7772400" cy="4191000"/>
          </a:xfrm>
        </p:spPr>
        <p:txBody>
          <a:bodyPr>
            <a:normAutofit lnSpcReduction="10000"/>
          </a:bodyPr>
          <a:lstStyle/>
          <a:p>
            <a:pPr marL="342900" lvl="1">
              <a:defRPr/>
            </a:pPr>
            <a:r>
              <a:rPr lang="en-US" sz="2800" dirty="0" smtClean="0"/>
              <a:t>Legume –legume intercrops (double legume) based on different crop growth habits /architecture</a:t>
            </a:r>
          </a:p>
          <a:p>
            <a:pPr marL="708660" lvl="2">
              <a:buFont typeface="Wingdings" pitchFamily="2" charset="2"/>
              <a:buChar char="ü"/>
              <a:defRPr/>
            </a:pPr>
            <a:r>
              <a:rPr lang="en-US" sz="2600" dirty="0" smtClean="0"/>
              <a:t> one of the crops starts growth slowly</a:t>
            </a:r>
          </a:p>
          <a:p>
            <a:pPr marL="708660" lvl="2">
              <a:buFont typeface="Wingdings" pitchFamily="2" charset="2"/>
              <a:buChar char="ü"/>
              <a:defRPr/>
            </a:pPr>
            <a:r>
              <a:rPr lang="en-US" sz="2600" dirty="0" smtClean="0"/>
              <a:t>Both crops planted at their optimum spacing (as in sole cropping – additive intercropping design)</a:t>
            </a:r>
          </a:p>
          <a:p>
            <a:pPr marL="982980" lvl="3">
              <a:buFont typeface="Wingdings" pitchFamily="2" charset="2"/>
              <a:buChar char="Ø"/>
              <a:defRPr/>
            </a:pPr>
            <a:r>
              <a:rPr lang="en-US" sz="2200" dirty="0" smtClean="0"/>
              <a:t> two grain crops harvested</a:t>
            </a:r>
          </a:p>
          <a:p>
            <a:pPr marL="982980" lvl="3">
              <a:buFont typeface="Wingdings" pitchFamily="2" charset="2"/>
              <a:buChar char="Ø"/>
              <a:defRPr/>
            </a:pPr>
            <a:r>
              <a:rPr lang="en-US" sz="2200" dirty="0" smtClean="0"/>
              <a:t> soil fertility benefits larger</a:t>
            </a:r>
          </a:p>
          <a:p>
            <a:pPr>
              <a:defRPr/>
            </a:pPr>
            <a:r>
              <a:rPr lang="en-US" sz="2800" dirty="0" smtClean="0"/>
              <a:t> The </a:t>
            </a:r>
            <a:r>
              <a:rPr lang="en-US" sz="2800" dirty="0" err="1" smtClean="0"/>
              <a:t>pigeonpea</a:t>
            </a:r>
            <a:r>
              <a:rPr lang="en-US" sz="2800" dirty="0" smtClean="0"/>
              <a:t>/groundnut doubled up system the best</a:t>
            </a:r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>
              <a:solidFill>
                <a:srgbClr val="7030A0"/>
              </a:solidFill>
            </a:endParaRPr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14438"/>
            <a:ext cx="8929688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200" u="sng" dirty="0" smtClean="0"/>
              <a:t>Doubled-up legumes </a:t>
            </a:r>
            <a:r>
              <a:rPr lang="en-GB" sz="3200" dirty="0" smtClean="0"/>
              <a:t>– intercropping two legumes that have little inter-specific competition for resources</a:t>
            </a:r>
            <a:endParaRPr lang="en-GB" sz="3200" dirty="0"/>
          </a:p>
        </p:txBody>
      </p:sp>
      <p:pic>
        <p:nvPicPr>
          <p:cNvPr id="27651" name="Picture 2" descr="C:\Users\Regis\Desktop\DSC05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88" y="2286000"/>
            <a:ext cx="6275387" cy="4192588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562600"/>
            <a:ext cx="8077200" cy="838200"/>
          </a:xfrm>
        </p:spPr>
        <p:txBody>
          <a:bodyPr/>
          <a:lstStyle/>
          <a:p>
            <a:r>
              <a:rPr lang="en-US" sz="2800" dirty="0" smtClean="0"/>
              <a:t>When groundnut is almost mature, </a:t>
            </a:r>
            <a:r>
              <a:rPr lang="en-US" sz="2800" dirty="0" err="1" smtClean="0"/>
              <a:t>pigeonpea</a:t>
            </a:r>
            <a:r>
              <a:rPr lang="en-US" sz="2800" dirty="0" smtClean="0"/>
              <a:t> begins vigorous growth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1219200"/>
            <a:ext cx="558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9800" y="3505200"/>
            <a:ext cx="2819400" cy="1219200"/>
          </a:xfrm>
        </p:spPr>
        <p:txBody>
          <a:bodyPr/>
          <a:lstStyle/>
          <a:p>
            <a:r>
              <a:rPr lang="en-US" sz="2400" dirty="0" smtClean="0"/>
              <a:t>Then flowers and pods form</a:t>
            </a:r>
            <a:endParaRPr lang="en-US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5334000" cy="458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43000"/>
            <a:ext cx="7620000" cy="1143000"/>
          </a:xfrm>
        </p:spPr>
        <p:txBody>
          <a:bodyPr/>
          <a:lstStyle/>
          <a:p>
            <a:r>
              <a:rPr lang="en-AU" sz="2800" dirty="0" smtClean="0"/>
              <a:t>Sole and doubled-up legumes are highly beneficial to maize in sequence!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2209800"/>
            <a:ext cx="6705600" cy="403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838200"/>
            <a:ext cx="8077200" cy="58785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en-US" sz="3200" b="1" dirty="0"/>
          </a:p>
          <a:p>
            <a:pPr>
              <a:defRPr/>
            </a:pPr>
            <a:r>
              <a:rPr lang="en-US" sz="3200" b="1" dirty="0" smtClean="0"/>
              <a:t>Africa RISING</a:t>
            </a:r>
            <a:endParaRPr lang="en-US" sz="3200" b="1" dirty="0"/>
          </a:p>
          <a:p>
            <a:pPr>
              <a:defRPr/>
            </a:pPr>
            <a:endParaRPr lang="en-US" sz="3200" b="1" dirty="0"/>
          </a:p>
          <a:p>
            <a:pPr>
              <a:buFont typeface="Wingdings" pitchFamily="2" charset="2"/>
              <a:buChar char="q"/>
              <a:defRPr/>
            </a:pPr>
            <a:r>
              <a:rPr lang="en-US" sz="3200" dirty="0">
                <a:latin typeface="+mj-lt"/>
              </a:rPr>
              <a:t>Focuses on agricultural intensification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3200" dirty="0">
                <a:latin typeface="+mj-lt"/>
              </a:rPr>
              <a:t>Address farm-level issues (beyond the plot and field)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3200" dirty="0" smtClean="0">
                <a:latin typeface="+mj-lt"/>
              </a:rPr>
              <a:t>Focus </a:t>
            </a:r>
            <a:r>
              <a:rPr lang="en-US" sz="3200" dirty="0">
                <a:latin typeface="+mj-lt"/>
              </a:rPr>
              <a:t>on staple foods within major farming systems but with links to nutrition and </a:t>
            </a:r>
            <a:r>
              <a:rPr lang="en-US" sz="3200" dirty="0" smtClean="0">
                <a:latin typeface="+mj-lt"/>
              </a:rPr>
              <a:t>diversification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3200" dirty="0" smtClean="0"/>
              <a:t>Integrate multiple stakeholders</a:t>
            </a:r>
          </a:p>
          <a:p>
            <a:pPr>
              <a:defRPr/>
            </a:pPr>
            <a:endParaRPr lang="en-US" sz="3200" b="1" dirty="0"/>
          </a:p>
          <a:p>
            <a:pPr>
              <a:defRPr/>
            </a:pP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477511"/>
            <a:ext cx="4928976" cy="369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 txBox="1">
            <a:spLocks noGrp="1"/>
          </p:cNvSpPr>
          <p:nvPr>
            <p:ph type="title"/>
          </p:nvPr>
        </p:nvSpPr>
        <p:spPr>
          <a:xfrm>
            <a:off x="304800" y="167640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Africa RISING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Calibri"/>
                <a:cs typeface="+mn-cs"/>
              </a:rPr>
              <a:t>– Sustainable Intensification and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+mn-cs"/>
              </a:rPr>
              <a:t>building resilience 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Drip irrigation</a:t>
            </a:r>
          </a:p>
        </p:txBody>
      </p:sp>
      <p:pic>
        <p:nvPicPr>
          <p:cNvPr id="29699" name="Content Placeholder 3" descr="http://upload.wikimedia.org/wikipedia/commons/e/e8/Dripirrigation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835150"/>
            <a:ext cx="8229600" cy="4056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143000" y="1295400"/>
            <a:ext cx="7620000" cy="1143000"/>
          </a:xfrm>
        </p:spPr>
        <p:txBody>
          <a:bodyPr/>
          <a:lstStyle/>
          <a:p>
            <a:r>
              <a:rPr lang="en-GB" i="1" dirty="0" smtClean="0"/>
              <a:t>Drop for grain..</a:t>
            </a:r>
          </a:p>
        </p:txBody>
      </p:sp>
      <p:pic>
        <p:nvPicPr>
          <p:cNvPr id="30723" name="Content Placeholder 3" descr="File:Dripperwithdrop.gif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00200" y="2286000"/>
            <a:ext cx="5457825" cy="3962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156834"/>
                </a:solidFill>
                <a:latin typeface="Gill Sans" pitchFamily="34" charset="0"/>
              </a:rPr>
              <a:t>Thank You</a:t>
            </a:r>
            <a:endParaRPr lang="en-US" dirty="0">
              <a:solidFill>
                <a:srgbClr val="156834"/>
              </a:solidFill>
              <a:latin typeface="Gill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01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Line 3"/>
          <p:cNvSpPr>
            <a:spLocks noChangeShapeType="1"/>
          </p:cNvSpPr>
          <p:nvPr/>
        </p:nvSpPr>
        <p:spPr bwMode="auto">
          <a:xfrm>
            <a:off x="0" y="2209800"/>
            <a:ext cx="91440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4800" y="1447800"/>
            <a:ext cx="864076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 eaLnBrk="0" hangingPunct="0">
              <a:spcBef>
                <a:spcPct val="20000"/>
              </a:spcBef>
              <a:defRPr/>
            </a:pPr>
            <a:r>
              <a:rPr lang="en-GB" sz="3200" dirty="0">
                <a:latin typeface="+mn-lt"/>
                <a:cs typeface="+mn-cs"/>
              </a:rPr>
              <a:t>   </a:t>
            </a:r>
            <a:endParaRPr lang="en-US" sz="3600" dirty="0">
              <a:solidFill>
                <a:srgbClr val="CC0000"/>
              </a:solidFill>
              <a:latin typeface="+mn-lt"/>
              <a:cs typeface="+mn-cs"/>
            </a:endParaRPr>
          </a:p>
        </p:txBody>
      </p:sp>
      <p:sp>
        <p:nvSpPr>
          <p:cNvPr id="7172" name="Rectangle 3"/>
          <p:cNvSpPr txBox="1">
            <a:spLocks noChangeArrowheads="1"/>
          </p:cNvSpPr>
          <p:nvPr/>
        </p:nvSpPr>
        <p:spPr bwMode="auto">
          <a:xfrm>
            <a:off x="304800" y="2209800"/>
            <a:ext cx="8459788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/>
              <a:t>Provide pathways out of </a:t>
            </a:r>
            <a:r>
              <a:rPr lang="en-US" sz="2800" b="1" dirty="0"/>
              <a:t>hunger</a:t>
            </a:r>
            <a:r>
              <a:rPr lang="en-US" sz="2800" dirty="0"/>
              <a:t> and </a:t>
            </a:r>
            <a:r>
              <a:rPr lang="en-US" sz="2800" b="1" dirty="0"/>
              <a:t>poverty</a:t>
            </a:r>
            <a:r>
              <a:rPr lang="en-US" sz="2800" dirty="0"/>
              <a:t> for small holder families through sustainably intensified farming systems that sufficiently improve </a:t>
            </a:r>
            <a:r>
              <a:rPr lang="en-US" sz="2800" b="1" dirty="0"/>
              <a:t>food, nutrition, and income security</a:t>
            </a:r>
            <a:r>
              <a:rPr lang="en-US" sz="2800" dirty="0"/>
              <a:t>, particularly for </a:t>
            </a:r>
            <a:r>
              <a:rPr lang="en-US" sz="2800" b="1" dirty="0"/>
              <a:t>women and children, </a:t>
            </a:r>
            <a:r>
              <a:rPr lang="en-US" sz="2800" dirty="0"/>
              <a:t>and</a:t>
            </a:r>
            <a:r>
              <a:rPr lang="en-US" sz="2800" b="1" dirty="0"/>
              <a:t> </a:t>
            </a:r>
            <a:r>
              <a:rPr lang="en-US" sz="2800" dirty="0"/>
              <a:t>conserve or enhance the </a:t>
            </a:r>
            <a:r>
              <a:rPr lang="en-US" sz="2800" b="1" dirty="0"/>
              <a:t>natural resource </a:t>
            </a:r>
            <a:r>
              <a:rPr lang="en-US" sz="2800" dirty="0"/>
              <a:t>base.</a:t>
            </a:r>
          </a:p>
        </p:txBody>
      </p:sp>
      <p:sp>
        <p:nvSpPr>
          <p:cNvPr id="7173" name="Title 6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000000"/>
                </a:solidFill>
              </a:rPr>
              <a:t>Project purpose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Placeholder 1"/>
          <p:cNvSpPr>
            <a:spLocks noGrp="1"/>
          </p:cNvSpPr>
          <p:nvPr>
            <p:ph type="body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6627" name="Text Placeholder 2"/>
          <p:cNvSpPr>
            <a:spLocks noGrp="1"/>
          </p:cNvSpPr>
          <p:nvPr>
            <p:ph type="body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pic>
        <p:nvPicPr>
          <p:cNvPr id="26628" name="Picture 2" descr="E:\from camera Sep2014\DSC0623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928688" y="214313"/>
            <a:ext cx="52435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Community </a:t>
            </a: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657600" y="5715000"/>
            <a:ext cx="5105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Farmers diverse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1066800"/>
            <a:ext cx="6096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Connector 6"/>
          <p:cNvSpPr/>
          <p:nvPr/>
        </p:nvSpPr>
        <p:spPr>
          <a:xfrm>
            <a:off x="3048000" y="4572000"/>
            <a:ext cx="45719" cy="762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6200000" flipH="1">
            <a:off x="2718109" y="4978092"/>
            <a:ext cx="1077961" cy="4181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352800" y="579120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Nsipe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0"/>
            <a:ext cx="4916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447800"/>
            <a:ext cx="5761038" cy="576262"/>
          </a:xfrm>
        </p:spPr>
        <p:txBody>
          <a:bodyPr/>
          <a:lstStyle/>
          <a:p>
            <a:r>
              <a:rPr lang="en-US" sz="4000" dirty="0" smtClean="0"/>
              <a:t>What we know….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438401"/>
            <a:ext cx="8280400" cy="3048000"/>
          </a:xfrm>
        </p:spPr>
        <p:txBody>
          <a:bodyPr/>
          <a:lstStyle/>
          <a:p>
            <a:r>
              <a:rPr lang="en-US" sz="3200" dirty="0" smtClean="0"/>
              <a:t>Soils are the base resource for agriculture</a:t>
            </a:r>
          </a:p>
          <a:p>
            <a:r>
              <a:rPr lang="en-US" sz="3200" dirty="0" smtClean="0"/>
              <a:t> Genotype x Environment x Management </a:t>
            </a:r>
          </a:p>
          <a:p>
            <a:pPr lvl="1">
              <a:buFont typeface="Wingdings" pitchFamily="2" charset="2"/>
              <a:buChar char="ü"/>
            </a:pPr>
            <a:r>
              <a:rPr lang="en-US" sz="3000" dirty="0" smtClean="0"/>
              <a:t>Farming systems underperforming -operating well below their potential</a:t>
            </a:r>
          </a:p>
          <a:p>
            <a:pPr lvl="2">
              <a:buNone/>
            </a:pPr>
            <a:endParaRPr lang="en-US" sz="2800" dirty="0" smtClean="0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857250" y="2714625"/>
            <a:ext cx="76200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z="4600" spc="-100" dirty="0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57438" y="1071563"/>
            <a:ext cx="5786437" cy="92868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Alarming yield gaps</a:t>
            </a:r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42938" y="2286000"/>
          <a:ext cx="821537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1857388"/>
                <a:gridCol w="1803811"/>
                <a:gridCol w="2268155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Crop</a:t>
                      </a:r>
                      <a:endParaRPr lang="en-GB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>
                          <a:solidFill>
                            <a:srgbClr val="7030A0"/>
                          </a:solidFill>
                        </a:rPr>
                        <a:t>Actual yields (t/ha)</a:t>
                      </a:r>
                      <a:endParaRPr lang="en-GB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Attainable yields (t/ha)</a:t>
                      </a:r>
                      <a:endParaRPr lang="en-GB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Maize</a:t>
                      </a:r>
                      <a:endParaRPr lang="en-GB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GB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4+</a:t>
                      </a:r>
                      <a:endParaRPr lang="en-GB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Soyabean</a:t>
                      </a:r>
                      <a:endParaRPr lang="en-GB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>
                          <a:solidFill>
                            <a:srgbClr val="7030A0"/>
                          </a:solidFill>
                        </a:rPr>
                        <a:t>0.6</a:t>
                      </a:r>
                      <a:endParaRPr lang="en-GB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1.8+</a:t>
                      </a:r>
                      <a:endParaRPr lang="en-GB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Groundnut</a:t>
                      </a:r>
                      <a:endParaRPr lang="en-GB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>
                          <a:solidFill>
                            <a:srgbClr val="7030A0"/>
                          </a:solidFill>
                        </a:rPr>
                        <a:t>0.6</a:t>
                      </a:r>
                      <a:endParaRPr lang="en-GB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1.5+</a:t>
                      </a:r>
                      <a:endParaRPr lang="en-GB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Curved Down Arrow 13"/>
          <p:cNvSpPr/>
          <p:nvPr/>
        </p:nvSpPr>
        <p:spPr>
          <a:xfrm rot="20273242">
            <a:off x="3816350" y="4257675"/>
            <a:ext cx="2714625" cy="1071563"/>
          </a:xfrm>
          <a:prstGeom prst="curvedDown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 (1)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AfricaRISING_presentation_template_Global (1)</Template>
  <TotalTime>612</TotalTime>
  <Words>496</Words>
  <Application>Microsoft Macintosh PowerPoint</Application>
  <PresentationFormat>On-screen Show (4:3)</PresentationFormat>
  <Paragraphs>107</Paragraphs>
  <Slides>33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Arial Narrow</vt:lpstr>
      <vt:lpstr>Calibri</vt:lpstr>
      <vt:lpstr>Cambria</vt:lpstr>
      <vt:lpstr>Geneva</vt:lpstr>
      <vt:lpstr>Gill Sans</vt:lpstr>
      <vt:lpstr>Wingdings</vt:lpstr>
      <vt:lpstr>AfricaRISING_presentation_template_Global (1)</vt:lpstr>
      <vt:lpstr>1_Custom Design</vt:lpstr>
      <vt:lpstr>PowerPoint Presentation</vt:lpstr>
      <vt:lpstr>PowerPoint Presentation</vt:lpstr>
      <vt:lpstr>PowerPoint Presentation</vt:lpstr>
      <vt:lpstr>Project purpose</vt:lpstr>
      <vt:lpstr>PowerPoint Presentation</vt:lpstr>
      <vt:lpstr>PowerPoint Presentation</vt:lpstr>
      <vt:lpstr>PowerPoint Presentation</vt:lpstr>
      <vt:lpstr>What we know….</vt:lpstr>
      <vt:lpstr>Alarming yield gaps</vt:lpstr>
      <vt:lpstr>Participation and co-learning mode</vt:lpstr>
      <vt:lpstr>Ingredients that lead to success…  </vt:lpstr>
      <vt:lpstr>Labour productivity…soil fertility</vt:lpstr>
      <vt:lpstr>Legumes to harness N2 to organic form</vt:lpstr>
      <vt:lpstr>PowerPoint Presentation</vt:lpstr>
      <vt:lpstr>PowerPoint Presentation</vt:lpstr>
      <vt:lpstr>Responding to different farm/socioeconomic circumstances …</vt:lpstr>
      <vt:lpstr>The legume story….</vt:lpstr>
      <vt:lpstr>PowerPoint Presentation</vt:lpstr>
      <vt:lpstr>Root nodules</vt:lpstr>
      <vt:lpstr>Biological N2-fixation</vt:lpstr>
      <vt:lpstr>G x E x M</vt:lpstr>
      <vt:lpstr>Nodulation</vt:lpstr>
      <vt:lpstr>PowerPoint Presentation</vt:lpstr>
      <vt:lpstr>When land is too constraining..</vt:lpstr>
      <vt:lpstr>The doubled-up legume technology Intercropping two grain legumes</vt:lpstr>
      <vt:lpstr>Doubled-up legumes – intercropping two legumes that have little inter-specific competition for resources</vt:lpstr>
      <vt:lpstr>When groundnut is almost mature, pigeonpea begins vigorous growth</vt:lpstr>
      <vt:lpstr>Then flowers and pods form</vt:lpstr>
      <vt:lpstr>Sole and doubled-up legumes are highly beneficial to maize in sequence!</vt:lpstr>
      <vt:lpstr>Africa RISING – Sustainable Intensification and building resilience </vt:lpstr>
      <vt:lpstr>Drip irrigation</vt:lpstr>
      <vt:lpstr>Drop for grain..</vt:lpstr>
      <vt:lpstr>PowerPoint Presentation</vt:lpstr>
    </vt:vector>
  </TitlesOfParts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Chikowo</dc:creator>
  <cp:lastModifiedBy>Odhong, Jonathan (IITA)</cp:lastModifiedBy>
  <cp:revision>99</cp:revision>
  <cp:lastPrinted>2011-10-06T11:45:23Z</cp:lastPrinted>
  <dcterms:created xsi:type="dcterms:W3CDTF">2015-03-24T10:03:57Z</dcterms:created>
  <dcterms:modified xsi:type="dcterms:W3CDTF">2017-07-02T10:14:37Z</dcterms:modified>
</cp:coreProperties>
</file>